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3" r:id="rId5"/>
    <p:sldId id="282" r:id="rId6"/>
    <p:sldId id="290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81" r:id="rId16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08.11.2021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08.11.2021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08.11.2021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08.11.2021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Модуль: ОНТОЛОГИЯ ТІЛДІК РЕСУРС РЕТІНДЕ (</a:t>
            </a:r>
            <a:r>
              <a:rPr lang="ru-RU" sz="3200" b="1" dirty="0" smtClean="0"/>
              <a:t>ТР). ОНТОЛОГИЯНЫҢ </a:t>
            </a:r>
            <a:r>
              <a:rPr lang="ru-RU" sz="3200" b="1" dirty="0"/>
              <a:t>НЕГІЗГІ ТҮСІНІКТЕРІ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000" b="1" dirty="0"/>
              <a:t>ә</a:t>
            </a:r>
            <a:r>
              <a:rPr lang="kk-KZ" sz="2000" b="1" dirty="0" smtClean="0"/>
              <a:t>л-Фараби атындағы ҚазҰУ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err="1"/>
              <a:t>Дәріс</a:t>
            </a:r>
            <a:r>
              <a:rPr lang="ru-RU" sz="2800" dirty="0"/>
              <a:t> 14. </a:t>
            </a:r>
            <a:r>
              <a:rPr lang="ru-RU" sz="2800" dirty="0" err="1"/>
              <a:t>Онтологияның</a:t>
            </a:r>
            <a:r>
              <a:rPr lang="ru-RU" sz="2800" dirty="0"/>
              <a:t> </a:t>
            </a:r>
            <a:r>
              <a:rPr lang="ru-RU" sz="2800" dirty="0" err="1"/>
              <a:t>архитектурасы</a:t>
            </a:r>
            <a:r>
              <a:rPr lang="ru-RU" sz="2800" dirty="0"/>
              <a:t>. </a:t>
            </a:r>
            <a:r>
              <a:rPr lang="ru-RU" sz="2800" dirty="0" err="1"/>
              <a:t>Қатынастардың</a:t>
            </a:r>
            <a:r>
              <a:rPr lang="ru-RU" sz="2800" dirty="0"/>
              <a:t> </a:t>
            </a:r>
            <a:r>
              <a:rPr lang="ru-RU" sz="2800" dirty="0" err="1"/>
              <a:t>түрлері</a:t>
            </a:r>
            <a:r>
              <a:rPr lang="ru-RU" sz="2800" dirty="0"/>
              <a:t>, </a:t>
            </a:r>
            <a:r>
              <a:rPr lang="ru-RU" sz="2800" dirty="0" err="1"/>
              <a:t>қасиеттері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түрлері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2156AB-3802-4140-B76A-20C52A15E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0" y="427892"/>
            <a:ext cx="9601200" cy="1154723"/>
          </a:xfrm>
        </p:spPr>
        <p:txBody>
          <a:bodyPr/>
          <a:lstStyle/>
          <a:p>
            <a:pPr algn="ctr"/>
            <a:r>
              <a:rPr lang="ru-RU" sz="3600" dirty="0" err="1"/>
              <a:t>Математикадағы</a:t>
            </a:r>
            <a:r>
              <a:rPr lang="ru-RU" sz="3600" dirty="0"/>
              <a:t> онтология </a:t>
            </a:r>
            <a:r>
              <a:rPr lang="en-US" sz="3600" dirty="0"/>
              <a:t>OWL Editor </a:t>
            </a:r>
            <a:r>
              <a:rPr lang="en-US" sz="3600" dirty="0" err="1"/>
              <a:t>Protege</a:t>
            </a:r>
            <a:endParaRPr lang="ru-RU" sz="36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C6C5D34C-190B-4981-A48A-108885F22C7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026" y="1648496"/>
            <a:ext cx="7952044" cy="4218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61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E60211-B12A-4D8E-B7DB-198D2E35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Онтологияны</a:t>
            </a:r>
            <a:r>
              <a:rPr lang="ru-RU" b="1" dirty="0"/>
              <a:t> </a:t>
            </a:r>
            <a:r>
              <a:rPr lang="ru-RU" b="1" dirty="0" err="1"/>
              <a:t>құру</a:t>
            </a:r>
            <a:r>
              <a:rPr lang="ru-RU" b="1" dirty="0"/>
              <a:t> </a:t>
            </a:r>
            <a:r>
              <a:rPr lang="ru-RU" b="1" dirty="0" err="1" smtClean="0"/>
              <a:t>алгоритмі</a:t>
            </a:r>
            <a:endParaRPr lang="ru-RU" b="1" dirty="0" smtClean="0"/>
          </a:p>
          <a:p>
            <a:r>
              <a:rPr lang="ru-RU" b="1" dirty="0" err="1" smtClean="0"/>
              <a:t>Онтологияны</a:t>
            </a:r>
            <a:r>
              <a:rPr lang="ru-RU" b="1" dirty="0" smtClean="0"/>
              <a:t> </a:t>
            </a:r>
            <a:r>
              <a:rPr lang="ru-RU" b="1" dirty="0" err="1"/>
              <a:t>құру</a:t>
            </a:r>
            <a:r>
              <a:rPr lang="ru-RU" b="1" dirty="0"/>
              <a:t> </a:t>
            </a:r>
            <a:r>
              <a:rPr lang="ru-RU" b="1" dirty="0" err="1"/>
              <a:t>процесі</a:t>
            </a:r>
            <a:r>
              <a:rPr lang="ru-RU" b="1" dirty="0"/>
              <a:t> </a:t>
            </a:r>
            <a:r>
              <a:rPr lang="ru-RU" b="1" dirty="0" err="1"/>
              <a:t>келесі</a:t>
            </a:r>
            <a:r>
              <a:rPr lang="ru-RU" b="1" dirty="0"/>
              <a:t> </a:t>
            </a:r>
            <a:r>
              <a:rPr lang="ru-RU" b="1" dirty="0" err="1"/>
              <a:t>кезеңдерден</a:t>
            </a:r>
            <a:r>
              <a:rPr lang="ru-RU" b="1" dirty="0"/>
              <a:t> </a:t>
            </a:r>
            <a:r>
              <a:rPr lang="ru-RU" b="1" dirty="0" err="1"/>
              <a:t>тұрады</a:t>
            </a:r>
            <a:r>
              <a:rPr lang="ru-RU" b="1" dirty="0" smtClean="0"/>
              <a:t>:</a:t>
            </a:r>
          </a:p>
          <a:p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Урбанонимдер</a:t>
            </a:r>
            <a:r>
              <a:rPr lang="ru-RU" b="1" dirty="0"/>
              <a:t> </a:t>
            </a:r>
            <a:r>
              <a:rPr lang="ru-RU" b="1" dirty="0" err="1"/>
              <a:t>тізімін</a:t>
            </a:r>
            <a:r>
              <a:rPr lang="ru-RU" b="1" dirty="0"/>
              <a:t> </a:t>
            </a:r>
            <a:r>
              <a:rPr lang="ru-RU" b="1" dirty="0" err="1"/>
              <a:t>құру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err="1"/>
              <a:t>Әрбір</a:t>
            </a:r>
            <a:r>
              <a:rPr lang="ru-RU" b="1" dirty="0"/>
              <a:t> </a:t>
            </a:r>
            <a:r>
              <a:rPr lang="ru-RU" b="1" dirty="0" err="1"/>
              <a:t>урбанонимге</a:t>
            </a:r>
            <a:r>
              <a:rPr lang="ru-RU" b="1" dirty="0"/>
              <a:t> </a:t>
            </a:r>
            <a:r>
              <a:rPr lang="ru-RU" b="1" dirty="0" err="1"/>
              <a:t>оның</a:t>
            </a:r>
            <a:r>
              <a:rPr lang="ru-RU" b="1" dirty="0"/>
              <a:t> </a:t>
            </a:r>
            <a:r>
              <a:rPr lang="ru-RU" b="1" dirty="0" err="1"/>
              <a:t>тарихи</a:t>
            </a:r>
            <a:r>
              <a:rPr lang="ru-RU" b="1" dirty="0"/>
              <a:t> </a:t>
            </a:r>
            <a:r>
              <a:rPr lang="ru-RU" b="1" dirty="0" err="1"/>
              <a:t>өзгерістерінің</a:t>
            </a:r>
            <a:r>
              <a:rPr lang="ru-RU" b="1" dirty="0"/>
              <a:t> </a:t>
            </a:r>
            <a:r>
              <a:rPr lang="ru-RU" b="1" dirty="0" err="1"/>
              <a:t>тізімін</a:t>
            </a:r>
            <a:r>
              <a:rPr lang="ru-RU" b="1" dirty="0"/>
              <a:t> </a:t>
            </a:r>
            <a:r>
              <a:rPr lang="ru-RU" b="1" dirty="0" err="1"/>
              <a:t>жасау</a:t>
            </a:r>
            <a:r>
              <a:rPr lang="ru-RU" b="1" dirty="0"/>
              <a:t> (</a:t>
            </a:r>
            <a:r>
              <a:rPr lang="ru-RU" b="1" dirty="0" err="1"/>
              <a:t>мүмкіндігінше</a:t>
            </a:r>
            <a:r>
              <a:rPr lang="ru-RU" b="1" dirty="0"/>
              <a:t> – </a:t>
            </a:r>
            <a:r>
              <a:rPr lang="ru-RU" b="1" dirty="0" err="1"/>
              <a:t>өзгерген</a:t>
            </a:r>
            <a:r>
              <a:rPr lang="ru-RU" b="1" dirty="0"/>
              <a:t> </a:t>
            </a:r>
            <a:r>
              <a:rPr lang="ru-RU" b="1" dirty="0" err="1"/>
              <a:t>күнін</a:t>
            </a:r>
            <a:r>
              <a:rPr lang="ru-RU" b="1" dirty="0"/>
              <a:t> </a:t>
            </a:r>
            <a:r>
              <a:rPr lang="ru-RU" b="1" dirty="0" err="1"/>
              <a:t>көрсете</a:t>
            </a:r>
            <a:r>
              <a:rPr lang="ru-RU" b="1" dirty="0"/>
              <a:t> </a:t>
            </a:r>
            <a:r>
              <a:rPr lang="ru-RU" b="1" dirty="0" err="1"/>
              <a:t>отырып</a:t>
            </a:r>
            <a:r>
              <a:rPr lang="ru-RU" b="1" dirty="0" smtClean="0"/>
              <a:t>);</a:t>
            </a:r>
          </a:p>
          <a:p>
            <a:r>
              <a:rPr lang="ru-RU" b="1" dirty="0" smtClean="0"/>
              <a:t>3</a:t>
            </a:r>
            <a:r>
              <a:rPr lang="ru-RU" b="1" dirty="0"/>
              <a:t>. </a:t>
            </a:r>
            <a:r>
              <a:rPr lang="ru-RU" b="1" dirty="0" err="1"/>
              <a:t>Құрылған</a:t>
            </a:r>
            <a:r>
              <a:rPr lang="ru-RU" b="1" dirty="0"/>
              <a:t> </a:t>
            </a:r>
            <a:r>
              <a:rPr lang="ru-RU" b="1" dirty="0" err="1"/>
              <a:t>тізімдегі</a:t>
            </a:r>
            <a:r>
              <a:rPr lang="ru-RU" b="1" dirty="0"/>
              <a:t> </a:t>
            </a:r>
            <a:r>
              <a:rPr lang="ru-RU" b="1" dirty="0" err="1"/>
              <a:t>урбанонимдерді</a:t>
            </a:r>
            <a:r>
              <a:rPr lang="ru-RU" b="1" dirty="0"/>
              <a:t> </a:t>
            </a:r>
            <a:r>
              <a:rPr lang="ru-RU" b="1" dirty="0" err="1"/>
              <a:t>қала</a:t>
            </a:r>
            <a:r>
              <a:rPr lang="ru-RU" b="1" dirty="0"/>
              <a:t> </a:t>
            </a:r>
            <a:r>
              <a:rPr lang="ru-RU" b="1" dirty="0" err="1"/>
              <a:t>картасына</a:t>
            </a:r>
            <a:r>
              <a:rPr lang="ru-RU" b="1" dirty="0"/>
              <a:t> </a:t>
            </a:r>
            <a:r>
              <a:rPr lang="ru-RU" b="1" dirty="0" err="1"/>
              <a:t>байланыстыру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84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318" y="1409082"/>
            <a:ext cx="9601200" cy="5228994"/>
          </a:xfrm>
        </p:spPr>
        <p:txBody>
          <a:bodyPr/>
          <a:lstStyle/>
          <a:p>
            <a:r>
              <a:rPr lang="ru-RU" sz="2000" dirty="0" err="1"/>
              <a:t>Бүкіләлемдік</a:t>
            </a:r>
            <a:r>
              <a:rPr lang="ru-RU" sz="2000" dirty="0"/>
              <a:t> </a:t>
            </a:r>
            <a:r>
              <a:rPr lang="ru-RU" sz="2000" dirty="0" err="1"/>
              <a:t>желімен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кеңейтімі</a:t>
            </a:r>
            <a:r>
              <a:rPr lang="ru-RU" sz="2000" dirty="0"/>
              <a:t>, </a:t>
            </a:r>
            <a:r>
              <a:rPr lang="ru-RU" sz="2000" dirty="0" err="1"/>
              <a:t>семантикалық</a:t>
            </a:r>
            <a:r>
              <a:rPr lang="ru-RU" sz="2000" dirty="0"/>
              <a:t> веб </a:t>
            </a:r>
            <a:r>
              <a:rPr lang="ru-RU" sz="2000" dirty="0" err="1"/>
              <a:t>пайда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, </a:t>
            </a:r>
            <a:r>
              <a:rPr lang="ru-RU" sz="2000" dirty="0" err="1"/>
              <a:t>онда</a:t>
            </a:r>
            <a:r>
              <a:rPr lang="ru-RU" sz="2000" dirty="0"/>
              <a:t> </a:t>
            </a:r>
            <a:r>
              <a:rPr lang="ru-RU" sz="2000" dirty="0" err="1"/>
              <a:t>гипермәтіндік</a:t>
            </a:r>
            <a:r>
              <a:rPr lang="ru-RU" sz="2000" dirty="0"/>
              <a:t> </a:t>
            </a:r>
            <a:r>
              <a:rPr lang="ru-RU" sz="2000" dirty="0" err="1"/>
              <a:t>беттер</a:t>
            </a:r>
            <a:r>
              <a:rPr lang="ru-RU" sz="2000" dirty="0"/>
              <a:t> </a:t>
            </a:r>
            <a:r>
              <a:rPr lang="ru-RU" sz="2000" dirty="0" err="1"/>
              <a:t>беттерге</a:t>
            </a:r>
            <a:r>
              <a:rPr lang="ru-RU" sz="2000" dirty="0"/>
              <a:t> </a:t>
            </a:r>
            <a:r>
              <a:rPr lang="ru-RU" sz="2000" dirty="0" err="1"/>
              <a:t>енгізілген</a:t>
            </a:r>
            <a:r>
              <a:rPr lang="ru-RU" sz="2000" dirty="0"/>
              <a:t> </a:t>
            </a:r>
            <a:r>
              <a:rPr lang="ru-RU" sz="2000" dirty="0" err="1"/>
              <a:t>элементтердің</a:t>
            </a:r>
            <a:r>
              <a:rPr lang="ru-RU" sz="2000" dirty="0"/>
              <a:t> </a:t>
            </a:r>
            <a:r>
              <a:rPr lang="ru-RU" sz="2000" dirty="0" err="1"/>
              <a:t>семантикасы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ru-RU" sz="2000" dirty="0" err="1"/>
              <a:t>қосымша</a:t>
            </a:r>
            <a:r>
              <a:rPr lang="ru-RU" sz="2000" dirty="0"/>
              <a:t> </a:t>
            </a:r>
            <a:r>
              <a:rPr lang="ru-RU" sz="2000" dirty="0" err="1"/>
              <a:t>белгілермен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етіледі</a:t>
            </a:r>
            <a:r>
              <a:rPr lang="ru-RU" sz="2000" dirty="0"/>
              <a:t>.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тордың</a:t>
            </a:r>
            <a:r>
              <a:rPr lang="ru-RU" sz="2000" dirty="0"/>
              <a:t> </a:t>
            </a:r>
            <a:r>
              <a:rPr lang="ru-RU" sz="2000" dirty="0" err="1"/>
              <a:t>ажырамас</a:t>
            </a:r>
            <a:r>
              <a:rPr lang="ru-RU" sz="2000" dirty="0"/>
              <a:t> </a:t>
            </a:r>
            <a:r>
              <a:rPr lang="ru-RU" sz="2000" dirty="0" err="1"/>
              <a:t>құрамдас</a:t>
            </a:r>
            <a:r>
              <a:rPr lang="ru-RU" sz="2000" dirty="0"/>
              <a:t> </a:t>
            </a:r>
            <a:r>
              <a:rPr lang="ru-RU" sz="2000" dirty="0" err="1"/>
              <a:t>бөлігі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белгілеудің</a:t>
            </a:r>
            <a:r>
              <a:rPr lang="ru-RU" sz="2000" dirty="0"/>
              <a:t> </a:t>
            </a:r>
            <a:r>
              <a:rPr lang="ru-RU" sz="2000" dirty="0" err="1"/>
              <a:t>мәнін</a:t>
            </a:r>
            <a:r>
              <a:rPr lang="ru-RU" sz="2000" dirty="0"/>
              <a:t> </a:t>
            </a:r>
            <a:r>
              <a:rPr lang="ru-RU" sz="2000" dirty="0" err="1"/>
              <a:t>сипаттайтын</a:t>
            </a:r>
            <a:r>
              <a:rPr lang="ru-RU" sz="2000" dirty="0"/>
              <a:t> онтология </a:t>
            </a:r>
            <a:r>
              <a:rPr lang="ru-RU" sz="2000" dirty="0" err="1"/>
              <a:t>концепциясы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табылады.Семантикалық</a:t>
            </a:r>
            <a:r>
              <a:rPr lang="ru-RU" sz="2000" dirty="0"/>
              <a:t> веб-</a:t>
            </a:r>
            <a:r>
              <a:rPr lang="ru-RU" sz="2000" dirty="0" err="1"/>
              <a:t>әзірлеу</a:t>
            </a:r>
            <a:r>
              <a:rPr lang="ru-RU" sz="2000" dirty="0"/>
              <a:t> </a:t>
            </a:r>
            <a:r>
              <a:rPr lang="ru-RU" sz="2000" dirty="0" err="1"/>
              <a:t>үш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smtClean="0"/>
              <a:t>технология </a:t>
            </a:r>
            <a:r>
              <a:rPr lang="ru-RU" sz="2000" dirty="0" err="1" smtClean="0"/>
              <a:t>пайдаланылады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- </a:t>
            </a:r>
            <a:r>
              <a:rPr lang="ru-RU" sz="2000" dirty="0" err="1"/>
              <a:t>құжаттардың</a:t>
            </a:r>
            <a:r>
              <a:rPr lang="ru-RU" sz="2000" dirty="0"/>
              <a:t> </a:t>
            </a:r>
            <a:r>
              <a:rPr lang="ru-RU" sz="2000" dirty="0" err="1"/>
              <a:t>синтаксисі</a:t>
            </a:r>
            <a:r>
              <a:rPr lang="ru-RU" sz="2000" dirty="0"/>
              <a:t> мен </a:t>
            </a:r>
            <a:r>
              <a:rPr lang="ru-RU" sz="2000" dirty="0" err="1"/>
              <a:t>құрылымын</a:t>
            </a:r>
            <a:r>
              <a:rPr lang="ru-RU" sz="2000" dirty="0"/>
              <a:t> </a:t>
            </a:r>
            <a:r>
              <a:rPr lang="ru-RU" sz="2000" dirty="0" err="1"/>
              <a:t>анықтауға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en-US" sz="2000" dirty="0"/>
              <a:t>XML </a:t>
            </a:r>
            <a:r>
              <a:rPr lang="ru-RU" sz="2000" dirty="0" err="1"/>
              <a:t>спецификациясы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dirty="0" err="1"/>
              <a:t>онтологияда</a:t>
            </a:r>
            <a:r>
              <a:rPr lang="ru-RU" sz="2000" dirty="0"/>
              <a:t> </a:t>
            </a:r>
            <a:r>
              <a:rPr lang="ru-RU" sz="2000" dirty="0" err="1"/>
              <a:t>анықталған</a:t>
            </a:r>
            <a:r>
              <a:rPr lang="ru-RU" sz="2000" dirty="0"/>
              <a:t> </a:t>
            </a:r>
            <a:r>
              <a:rPr lang="ru-RU" sz="2000" dirty="0" err="1"/>
              <a:t>мәндер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кодтау</a:t>
            </a:r>
            <a:r>
              <a:rPr lang="ru-RU" sz="2000" dirty="0"/>
              <a:t> </a:t>
            </a:r>
            <a:r>
              <a:rPr lang="ru-RU" sz="2000" dirty="0" err="1"/>
              <a:t>үлгісін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en-US" sz="2000" dirty="0"/>
              <a:t>RDF </a:t>
            </a:r>
            <a:r>
              <a:rPr lang="ru-RU" sz="2000" dirty="0" err="1"/>
              <a:t>ресурсын</a:t>
            </a:r>
            <a:r>
              <a:rPr lang="ru-RU" sz="2000" dirty="0"/>
              <a:t> </a:t>
            </a:r>
            <a:r>
              <a:rPr lang="ru-RU" sz="2000" dirty="0" err="1"/>
              <a:t>сипаттау</a:t>
            </a:r>
            <a:r>
              <a:rPr lang="ru-RU" sz="2000" dirty="0"/>
              <a:t> </a:t>
            </a:r>
            <a:r>
              <a:rPr lang="ru-RU" sz="2000" dirty="0" err="1"/>
              <a:t>механизмі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en-US" sz="2000" dirty="0"/>
              <a:t>OWL </a:t>
            </a:r>
            <a:r>
              <a:rPr lang="ru-RU" sz="2000" dirty="0" err="1"/>
              <a:t>онтологиялық</a:t>
            </a:r>
            <a:r>
              <a:rPr lang="ru-RU" sz="2000" dirty="0"/>
              <a:t> </a:t>
            </a:r>
            <a:r>
              <a:rPr lang="ru-RU" sz="2000" dirty="0" err="1"/>
              <a:t>тілі</a:t>
            </a:r>
            <a:r>
              <a:rPr lang="ru-RU" sz="2000" dirty="0"/>
              <a:t>,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арасындағы</a:t>
            </a:r>
            <a:r>
              <a:rPr lang="ru-RU" sz="2000" dirty="0"/>
              <a:t> </a:t>
            </a:r>
            <a:r>
              <a:rPr lang="ru-RU" sz="2000" dirty="0" err="1"/>
              <a:t>ұғымдар</a:t>
            </a:r>
            <a:r>
              <a:rPr lang="ru-RU" sz="2000" dirty="0"/>
              <a:t> мен </a:t>
            </a:r>
            <a:r>
              <a:rPr lang="ru-RU" sz="2000" dirty="0" err="1"/>
              <a:t>қатынастарды</a:t>
            </a:r>
            <a:r>
              <a:rPr lang="ru-RU" sz="2000" dirty="0"/>
              <a:t> </a:t>
            </a:r>
            <a:r>
              <a:rPr lang="ru-RU" sz="2000" dirty="0" err="1"/>
              <a:t>анықтауға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34E391-DABC-4BE3-BF37-AEF88B84A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/>
              <a:t>Семантикалық</a:t>
            </a:r>
            <a:r>
              <a:rPr lang="ru-RU" sz="3600" dirty="0"/>
              <a:t> веб-</a:t>
            </a:r>
            <a:r>
              <a:rPr lang="ru-RU" sz="3600" dirty="0" err="1"/>
              <a:t>технологиялық</a:t>
            </a:r>
            <a:r>
              <a:rPr lang="ru-RU" sz="3600" dirty="0"/>
              <a:t> стек</a:t>
            </a:r>
            <a:endParaRPr lang="ru-RU" sz="3600" dirty="0"/>
          </a:p>
        </p:txBody>
      </p:sp>
      <p:pic>
        <p:nvPicPr>
          <p:cNvPr id="4" name="Объект 3" descr="https://upload.wikimedia.org/wikipedia/ru/thumb/8/86/Semantic_Web_stack.png/300px-Semantic_Web_stack.png">
            <a:extLst>
              <a:ext uri="{FF2B5EF4-FFF2-40B4-BE49-F238E27FC236}">
                <a16:creationId xmlns:a16="http://schemas.microsoft.com/office/drawing/2014/main" xmlns="" id="{84BB4474-02F3-4685-9B99-EDB575970DE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2292" y="1944710"/>
            <a:ext cx="7031865" cy="375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96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390919"/>
            <a:ext cx="10716768" cy="4901903"/>
          </a:xfrm>
        </p:spPr>
        <p:txBody>
          <a:bodyPr/>
          <a:lstStyle/>
          <a:p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,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өңдеу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мәселелерді</a:t>
            </a:r>
            <a:r>
              <a:rPr lang="ru-RU" dirty="0"/>
              <a:t> </a:t>
            </a:r>
            <a:r>
              <a:rPr lang="ru-RU" dirty="0" err="1"/>
              <a:t>шешуге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  </a:t>
            </a:r>
            <a:r>
              <a:rPr lang="ru-RU" dirty="0"/>
              <a:t>- </a:t>
            </a:r>
            <a:r>
              <a:rPr lang="ru-RU" dirty="0" err="1"/>
              <a:t>пәндік</a:t>
            </a:r>
            <a:r>
              <a:rPr lang="ru-RU" dirty="0"/>
              <a:t> </a:t>
            </a:r>
            <a:r>
              <a:rPr lang="ru-RU" dirty="0" err="1"/>
              <a:t>облыстардың</a:t>
            </a:r>
            <a:r>
              <a:rPr lang="ru-RU" dirty="0"/>
              <a:t> </a:t>
            </a:r>
            <a:r>
              <a:rPr lang="ru-RU" dirty="0" err="1"/>
              <a:t>онтологиясын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; 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көздерден</a:t>
            </a:r>
            <a:r>
              <a:rPr lang="ru-RU" dirty="0"/>
              <a:t> </a:t>
            </a:r>
            <a:r>
              <a:rPr lang="ru-RU" dirty="0" err="1"/>
              <a:t>мазмұнды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жинақтау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құрастырылған</a:t>
            </a:r>
            <a:r>
              <a:rPr lang="ru-RU" dirty="0"/>
              <a:t> </a:t>
            </a:r>
            <a:r>
              <a:rPr lang="ru-RU" dirty="0" err="1"/>
              <a:t>онтологиялар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 </a:t>
            </a:r>
            <a:r>
              <a:rPr lang="ru-RU" dirty="0" err="1"/>
              <a:t>параметрлерге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мағыналық</a:t>
            </a:r>
            <a:r>
              <a:rPr lang="ru-RU" dirty="0"/>
              <a:t> </a:t>
            </a:r>
            <a:r>
              <a:rPr lang="ru-RU" dirty="0" err="1"/>
              <a:t>талдауы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пайдаланушыға</a:t>
            </a:r>
            <a:r>
              <a:rPr lang="ru-RU" dirty="0"/>
              <a:t> </a:t>
            </a:r>
            <a:r>
              <a:rPr lang="ru-RU" dirty="0" err="1"/>
              <a:t>ыңғайлы</a:t>
            </a:r>
            <a:r>
              <a:rPr lang="ru-RU" dirty="0"/>
              <a:t> </a:t>
            </a:r>
            <a:r>
              <a:rPr lang="ru-RU" dirty="0" err="1"/>
              <a:t>графикалық</a:t>
            </a:r>
            <a:r>
              <a:rPr lang="ru-RU" dirty="0"/>
              <a:t> </a:t>
            </a:r>
            <a:r>
              <a:rPr lang="ru-RU" dirty="0" err="1"/>
              <a:t>формада</a:t>
            </a:r>
            <a:r>
              <a:rPr lang="ru-RU" dirty="0"/>
              <a:t> </a:t>
            </a:r>
            <a:r>
              <a:rPr lang="ru-RU" dirty="0" err="1"/>
              <a:t>жиынтық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беру.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, онтология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категорияның</a:t>
            </a:r>
            <a:r>
              <a:rPr lang="ru-RU" dirty="0"/>
              <a:t> </a:t>
            </a:r>
            <a:r>
              <a:rPr lang="ru-RU" dirty="0" err="1"/>
              <a:t>элементтерінің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/>
              <a:t>ұғымдар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қарым-қатынас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аксиомалар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көшірмелер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Онтология </a:t>
            </a:r>
            <a:r>
              <a:rPr lang="ru-RU" dirty="0" err="1"/>
              <a:t>пәндік</a:t>
            </a:r>
            <a:r>
              <a:rPr lang="ru-RU" dirty="0"/>
              <a:t> </a:t>
            </a:r>
            <a:r>
              <a:rPr lang="ru-RU" dirty="0" err="1"/>
              <a:t>аймақты</a:t>
            </a:r>
            <a:r>
              <a:rPr lang="ru-RU" dirty="0"/>
              <a:t> </a:t>
            </a:r>
            <a:r>
              <a:rPr lang="ru-RU" dirty="0" err="1"/>
              <a:t>компьютерге</a:t>
            </a:r>
            <a:r>
              <a:rPr lang="ru-RU" dirty="0"/>
              <a:t> </a:t>
            </a:r>
            <a:r>
              <a:rPr lang="ru-RU" dirty="0" err="1"/>
              <a:t>түсінікті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ұғымдардың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жиынтығын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атрибуттары</a:t>
            </a:r>
            <a:r>
              <a:rPr lang="ru-RU" dirty="0"/>
              <a:t> мен </a:t>
            </a:r>
            <a:r>
              <a:rPr lang="ru-RU" dirty="0" err="1"/>
              <a:t>қатынастарын</a:t>
            </a:r>
            <a:r>
              <a:rPr lang="ru-RU" dirty="0"/>
              <a:t> </a:t>
            </a:r>
            <a:r>
              <a:rPr lang="ru-RU" dirty="0" err="1"/>
              <a:t>формальды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сипаттайды</a:t>
            </a:r>
            <a:r>
              <a:rPr lang="ru-RU" dirty="0"/>
              <a:t>.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пәндік</a:t>
            </a:r>
            <a:r>
              <a:rPr lang="ru-RU" dirty="0"/>
              <a:t> сала (</a:t>
            </a:r>
            <a:r>
              <a:rPr lang="ru-RU" dirty="0" err="1"/>
              <a:t>мысалы</a:t>
            </a:r>
            <a:r>
              <a:rPr lang="ru-RU" dirty="0"/>
              <a:t>, медицина, автомобиль </a:t>
            </a:r>
            <a:r>
              <a:rPr lang="ru-RU" dirty="0" err="1"/>
              <a:t>жасау</a:t>
            </a:r>
            <a:r>
              <a:rPr lang="ru-RU" dirty="0"/>
              <a:t>, </a:t>
            </a:r>
            <a:r>
              <a:rPr lang="ru-RU" dirty="0" err="1"/>
              <a:t>жылжымайтын</a:t>
            </a:r>
            <a:r>
              <a:rPr lang="ru-RU" dirty="0"/>
              <a:t> </a:t>
            </a:r>
            <a:r>
              <a:rPr lang="ru-RU" dirty="0" err="1"/>
              <a:t>мүлік</a:t>
            </a:r>
            <a:r>
              <a:rPr lang="ru-RU" dirty="0"/>
              <a:t>, </a:t>
            </a:r>
            <a:r>
              <a:rPr lang="ru-RU" dirty="0" err="1"/>
              <a:t>тұрмыстық</a:t>
            </a:r>
            <a:r>
              <a:rPr lang="ru-RU" dirty="0"/>
              <a:t> </a:t>
            </a:r>
            <a:r>
              <a:rPr lang="ru-RU" dirty="0" err="1"/>
              <a:t>техниканы</a:t>
            </a:r>
            <a:r>
              <a:rPr lang="ru-RU" dirty="0"/>
              <a:t> </a:t>
            </a:r>
            <a:r>
              <a:rPr lang="ru-RU" dirty="0" err="1"/>
              <a:t>жөндеу</a:t>
            </a:r>
            <a:r>
              <a:rPr lang="ru-RU" dirty="0"/>
              <a:t>,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менеджменті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өңдеуді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мен </a:t>
            </a:r>
            <a:r>
              <a:rPr lang="ru-RU" dirty="0" err="1"/>
              <a:t>қолданбалар</a:t>
            </a:r>
            <a:r>
              <a:rPr lang="ru-RU" dirty="0"/>
              <a:t>, </a:t>
            </a:r>
            <a:r>
              <a:rPr lang="ru-RU" dirty="0" err="1"/>
              <a:t>кейіннен</a:t>
            </a:r>
            <a:r>
              <a:rPr lang="ru-RU" dirty="0"/>
              <a:t> </a:t>
            </a:r>
            <a:r>
              <a:rPr lang="ru-RU" dirty="0" err="1"/>
              <a:t>пәндік</a:t>
            </a:r>
            <a:r>
              <a:rPr lang="ru-RU" dirty="0"/>
              <a:t> </a:t>
            </a:r>
            <a:r>
              <a:rPr lang="ru-RU" dirty="0" err="1"/>
              <a:t>саладағы</a:t>
            </a:r>
            <a:r>
              <a:rPr lang="ru-RU" dirty="0"/>
              <a:t>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/>
              <a:t>байланыстыру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пайдаланады</a:t>
            </a:r>
            <a:r>
              <a:rPr lang="ru-RU" dirty="0"/>
              <a:t>.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пәндік</a:t>
            </a:r>
            <a:r>
              <a:rPr lang="ru-RU" dirty="0"/>
              <a:t> </a:t>
            </a:r>
            <a:r>
              <a:rPr lang="ru-RU" dirty="0" err="1"/>
              <a:t>салалардан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мағынада</a:t>
            </a:r>
            <a:r>
              <a:rPr lang="ru-RU" dirty="0"/>
              <a:t> </a:t>
            </a:r>
            <a:r>
              <a:rPr lang="ru-RU" dirty="0" err="1"/>
              <a:t>онтологиялар</a:t>
            </a:r>
            <a:r>
              <a:rPr lang="ru-RU" dirty="0"/>
              <a:t>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:a14="http://schemas.microsoft.com/office/drawing/2010/main" xmlns:mc="http://schemas.openxmlformats.org/markup-compatibility/2006" xmlns="" id="{CCF7A174-72DA-42EF-B9D3-42B3F13E9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147" y="351330"/>
            <a:ext cx="9601200" cy="5830529"/>
          </a:xfrm>
        </p:spPr>
        <p:txBody>
          <a:bodyPr/>
          <a:lstStyle/>
          <a:p>
            <a:pPr algn="just"/>
            <a:r>
              <a:rPr lang="ru-RU" sz="2000" dirty="0" err="1"/>
              <a:t>Ресми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онтологияны</a:t>
            </a:r>
            <a:r>
              <a:rPr lang="ru-RU" sz="2000" dirty="0"/>
              <a:t> </a:t>
            </a:r>
            <a:r>
              <a:rPr lang="ru-RU" sz="2000" dirty="0" err="1"/>
              <a:t>жүйе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белгілеуге</a:t>
            </a:r>
            <a:r>
              <a:rPr lang="ru-RU" sz="2000" dirty="0"/>
              <a:t> </a:t>
            </a:r>
            <a:r>
              <a:rPr lang="ru-RU" sz="2000" dirty="0" err="1" smtClean="0"/>
              <a:t>болады</a:t>
            </a:r>
            <a:endParaRPr lang="ru-RU" sz="2000" dirty="0" smtClean="0"/>
          </a:p>
          <a:p>
            <a:pPr algn="just"/>
            <a:r>
              <a:rPr lang="ru-RU" sz="2000" dirty="0" smtClean="0"/>
              <a:t>𝑂 </a:t>
            </a:r>
            <a:r>
              <a:rPr lang="ru-RU" sz="2000" dirty="0"/>
              <a:t>= {𝐶, 𝑅, 𝑃, 𝐴, 𝑉},</a:t>
            </a:r>
            <a:r>
              <a:rPr lang="ru-RU" sz="2000" dirty="0" err="1"/>
              <a:t>мұндағы</a:t>
            </a:r>
            <a:r>
              <a:rPr lang="ru-RU" sz="2000" dirty="0"/>
              <a:t> 𝐶 - </a:t>
            </a:r>
            <a:r>
              <a:rPr lang="ru-RU" sz="2000" dirty="0" err="1"/>
              <a:t>ұғымдар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сыныптар</a:t>
            </a:r>
            <a:r>
              <a:rPr lang="ru-RU" sz="2000" dirty="0"/>
              <a:t> </a:t>
            </a:r>
            <a:r>
              <a:rPr lang="ru-RU" sz="2000" dirty="0" err="1"/>
              <a:t>жиыны</a:t>
            </a:r>
            <a:r>
              <a:rPr lang="ru-RU" sz="2000" dirty="0"/>
              <a:t>, </a:t>
            </a:r>
            <a:r>
              <a:rPr lang="en-US" sz="2000" dirty="0"/>
              <a:t>R - </a:t>
            </a:r>
            <a:r>
              <a:rPr lang="ru-RU" sz="2000" dirty="0" err="1"/>
              <a:t>қатынастар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/>
              <a:t>, </a:t>
            </a:r>
            <a:r>
              <a:rPr lang="en-US" sz="2000" dirty="0"/>
              <a:t>P - </a:t>
            </a:r>
            <a:r>
              <a:rPr lang="ru-RU" sz="2000" dirty="0" err="1"/>
              <a:t>қасиеттер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атрибуттар</a:t>
            </a:r>
            <a:r>
              <a:rPr lang="ru-RU" sz="2000" dirty="0"/>
              <a:t> </a:t>
            </a:r>
            <a:r>
              <a:rPr lang="ru-RU" sz="2000" dirty="0" err="1"/>
              <a:t>жиыны</a:t>
            </a:r>
            <a:r>
              <a:rPr lang="ru-RU" sz="2000" dirty="0"/>
              <a:t>, </a:t>
            </a:r>
            <a:r>
              <a:rPr lang="en-US" sz="2000" dirty="0"/>
              <a:t>A - </a:t>
            </a:r>
            <a:r>
              <a:rPr lang="ru-RU" sz="2000" dirty="0" err="1"/>
              <a:t>аксиомалар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ережелер</a:t>
            </a:r>
            <a:r>
              <a:rPr lang="ru-RU" sz="2000" dirty="0"/>
              <a:t> (</a:t>
            </a:r>
            <a:r>
              <a:rPr lang="ru-RU" sz="2000" dirty="0" err="1"/>
              <a:t>шектеулер</a:t>
            </a:r>
            <a:r>
              <a:rPr lang="ru-RU" sz="2000" dirty="0"/>
              <a:t>), </a:t>
            </a:r>
            <a:r>
              <a:rPr lang="en-US" sz="2000" dirty="0"/>
              <a:t>V - </a:t>
            </a:r>
            <a:r>
              <a:rPr lang="ru-RU" sz="2000" dirty="0" err="1"/>
              <a:t>мәндер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сыныптардың</a:t>
            </a:r>
            <a:r>
              <a:rPr lang="ru-RU" sz="2000" dirty="0"/>
              <a:t> </a:t>
            </a:r>
            <a:r>
              <a:rPr lang="ru-RU" sz="2000" dirty="0" err="1"/>
              <a:t>даналары</a:t>
            </a:r>
            <a:r>
              <a:rPr lang="ru-RU" sz="2000" dirty="0"/>
              <a:t>. </a:t>
            </a:r>
            <a:r>
              <a:rPr lang="ru-RU" sz="2000" dirty="0" err="1"/>
              <a:t>Ұғымдар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сыныптар</a:t>
            </a:r>
            <a:r>
              <a:rPr lang="ru-RU" sz="2000" dirty="0"/>
              <a:t> </a:t>
            </a:r>
            <a:r>
              <a:rPr lang="ru-RU" sz="2000" dirty="0" err="1"/>
              <a:t>анықталған</a:t>
            </a:r>
            <a:r>
              <a:rPr lang="ru-RU" sz="2000" dirty="0"/>
              <a:t> </a:t>
            </a:r>
            <a:r>
              <a:rPr lang="ru-RU" sz="2000" dirty="0" err="1"/>
              <a:t>ұғымдар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, 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ru-RU" sz="2000" dirty="0" err="1"/>
              <a:t>қала</a:t>
            </a:r>
            <a:r>
              <a:rPr lang="ru-RU" sz="2000" dirty="0"/>
              <a:t>, </a:t>
            </a:r>
            <a:r>
              <a:rPr lang="ru-RU" sz="2000" dirty="0" err="1"/>
              <a:t>адам</a:t>
            </a:r>
            <a:r>
              <a:rPr lang="ru-RU" sz="2000" dirty="0"/>
              <a:t>, </a:t>
            </a:r>
            <a:r>
              <a:rPr lang="ru-RU" sz="2000" dirty="0" err="1"/>
              <a:t>мақала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Қарым-қатынас</a:t>
            </a:r>
            <a:r>
              <a:rPr lang="ru-RU" sz="2000" dirty="0"/>
              <a:t> </a:t>
            </a:r>
            <a:r>
              <a:rPr lang="ru-RU" sz="2000" dirty="0" err="1"/>
              <a:t>ұғымдар</a:t>
            </a:r>
            <a:r>
              <a:rPr lang="ru-RU" sz="2000" dirty="0"/>
              <a:t> </a:t>
            </a:r>
            <a:r>
              <a:rPr lang="ru-RU" sz="2000" dirty="0" err="1"/>
              <a:t>арасындағы</a:t>
            </a:r>
            <a:r>
              <a:rPr lang="ru-RU" sz="2000" dirty="0"/>
              <a:t> </a:t>
            </a:r>
            <a:r>
              <a:rPr lang="ru-RU" sz="2000" dirty="0" err="1"/>
              <a:t>қатынастың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түрі</a:t>
            </a:r>
            <a:r>
              <a:rPr lang="ru-RU" sz="2000" dirty="0"/>
              <a:t>, 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en-US" sz="2000" dirty="0"/>
              <a:t>Ci </a:t>
            </a:r>
            <a:r>
              <a:rPr lang="ru-RU" sz="2000" dirty="0" err="1"/>
              <a:t>тұлғасы</a:t>
            </a:r>
            <a:r>
              <a:rPr lang="ru-RU" sz="2000" dirty="0"/>
              <a:t> </a:t>
            </a:r>
            <a:r>
              <a:rPr lang="en-US" sz="2000" dirty="0" err="1"/>
              <a:t>Ri</a:t>
            </a:r>
            <a:r>
              <a:rPr lang="en-US" sz="2000" dirty="0"/>
              <a:t> </a:t>
            </a:r>
            <a:r>
              <a:rPr lang="ru-RU" sz="2000" dirty="0" err="1"/>
              <a:t>мақаласының</a:t>
            </a:r>
            <a:r>
              <a:rPr lang="ru-RU" sz="2000" dirty="0"/>
              <a:t> авторы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en-US" sz="2000" dirty="0"/>
              <a:t>Ci </a:t>
            </a:r>
            <a:r>
              <a:rPr lang="ru-RU" sz="2000" dirty="0" err="1"/>
              <a:t>адамы</a:t>
            </a:r>
            <a:r>
              <a:rPr lang="ru-RU" sz="2000" dirty="0"/>
              <a:t> </a:t>
            </a:r>
            <a:r>
              <a:rPr lang="en-US" sz="2000" dirty="0" err="1"/>
              <a:t>Cj</a:t>
            </a:r>
            <a:r>
              <a:rPr lang="en-US" sz="2000" dirty="0"/>
              <a:t> </a:t>
            </a:r>
            <a:r>
              <a:rPr lang="ru-RU" sz="2000" dirty="0" err="1"/>
              <a:t>қаласында</a:t>
            </a:r>
            <a:r>
              <a:rPr lang="ru-RU" sz="2000" dirty="0"/>
              <a:t> </a:t>
            </a:r>
            <a:r>
              <a:rPr lang="ru-RU" sz="2000" dirty="0" err="1"/>
              <a:t>тұрады</a:t>
            </a:r>
            <a:r>
              <a:rPr lang="ru-RU" sz="2000" dirty="0"/>
              <a:t>,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«автор» </a:t>
            </a:r>
            <a:r>
              <a:rPr lang="ru-RU" sz="2000" dirty="0" err="1"/>
              <a:t>класы</a:t>
            </a:r>
            <a:r>
              <a:rPr lang="ru-RU" sz="2000" dirty="0"/>
              <a:t> «</a:t>
            </a:r>
            <a:r>
              <a:rPr lang="ru-RU" sz="2000" dirty="0" err="1"/>
              <a:t>адамның</a:t>
            </a:r>
            <a:r>
              <a:rPr lang="ru-RU" sz="2000" dirty="0"/>
              <a:t>» </a:t>
            </a:r>
            <a:r>
              <a:rPr lang="ru-RU" sz="2000" dirty="0" err="1"/>
              <a:t>қосалқы</a:t>
            </a:r>
            <a:r>
              <a:rPr lang="ru-RU" sz="2000" dirty="0"/>
              <a:t> </a:t>
            </a:r>
            <a:r>
              <a:rPr lang="ru-RU" sz="2000" dirty="0" err="1"/>
              <a:t>сыныбы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 </a:t>
            </a:r>
            <a:r>
              <a:rPr lang="ru-RU" sz="2000" dirty="0" err="1"/>
              <a:t>Сипаттар</a:t>
            </a:r>
            <a:r>
              <a:rPr lang="ru-RU" sz="2000" dirty="0"/>
              <a:t> </a:t>
            </a:r>
            <a:r>
              <a:rPr lang="ru-RU" sz="2000" dirty="0" err="1"/>
              <a:t>ұғымның</a:t>
            </a:r>
            <a:r>
              <a:rPr lang="ru-RU" sz="2000" dirty="0"/>
              <a:t> </a:t>
            </a:r>
            <a:r>
              <a:rPr lang="ru-RU" sz="2000" dirty="0" err="1"/>
              <a:t>атрибуттарын</a:t>
            </a:r>
            <a:r>
              <a:rPr lang="ru-RU" sz="2000" dirty="0"/>
              <a:t> </a:t>
            </a:r>
            <a:r>
              <a:rPr lang="ru-RU" sz="2000" dirty="0" err="1"/>
              <a:t>сипаттайды</a:t>
            </a:r>
            <a:r>
              <a:rPr lang="ru-RU" sz="2000" dirty="0"/>
              <a:t>, </a:t>
            </a:r>
            <a:r>
              <a:rPr lang="ru-RU" sz="2000" dirty="0" err="1"/>
              <a:t>мысалы</a:t>
            </a:r>
            <a:r>
              <a:rPr lang="ru-RU" sz="2000" dirty="0"/>
              <a:t> </a:t>
            </a:r>
            <a:r>
              <a:rPr lang="ru-RU" sz="2000" dirty="0" err="1"/>
              <a:t>мақалада</a:t>
            </a:r>
            <a:r>
              <a:rPr lang="ru-RU" sz="2000" dirty="0"/>
              <a:t> </a:t>
            </a:r>
            <a:r>
              <a:rPr lang="ru-RU" sz="2000" dirty="0" err="1"/>
              <a:t>атрибуттар</a:t>
            </a:r>
            <a:r>
              <a:rPr lang="ru-RU" sz="2000" dirty="0"/>
              <a:t> </a:t>
            </a:r>
            <a:r>
              <a:rPr lang="ru-RU" sz="2000" dirty="0" err="1"/>
              <a:t>тақырыбы</a:t>
            </a:r>
            <a:r>
              <a:rPr lang="ru-RU" sz="2000" dirty="0"/>
              <a:t>, авторы, </a:t>
            </a:r>
            <a:r>
              <a:rPr lang="ru-RU" sz="2000" dirty="0" err="1"/>
              <a:t>түйінді</a:t>
            </a:r>
            <a:r>
              <a:rPr lang="ru-RU" sz="2000" dirty="0"/>
              <a:t> </a:t>
            </a:r>
            <a:r>
              <a:rPr lang="ru-RU" sz="2000" dirty="0" err="1"/>
              <a:t>сөздері</a:t>
            </a:r>
            <a:r>
              <a:rPr lang="ru-RU" sz="2000" dirty="0"/>
              <a:t>, реферат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болады</a:t>
            </a:r>
            <a:r>
              <a:rPr lang="ru-RU" sz="2000" dirty="0"/>
              <a:t>.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, </a:t>
            </a:r>
            <a:r>
              <a:rPr lang="ru-RU" sz="2000" dirty="0" err="1"/>
              <a:t>біз</a:t>
            </a:r>
            <a:r>
              <a:rPr lang="ru-RU" sz="2000" dirty="0"/>
              <a:t> </a:t>
            </a:r>
            <a:r>
              <a:rPr lang="en-US" sz="2000" dirty="0" err="1"/>
              <a:t>Ck</a:t>
            </a:r>
            <a:r>
              <a:rPr lang="en-US" sz="2000" dirty="0"/>
              <a:t> </a:t>
            </a:r>
            <a:r>
              <a:rPr lang="ru-RU" sz="2000" dirty="0" err="1"/>
              <a:t>тұлғасы</a:t>
            </a:r>
            <a:r>
              <a:rPr lang="ru-RU" sz="2000" dirty="0"/>
              <a:t> да </a:t>
            </a:r>
            <a:r>
              <a:rPr lang="en-US" sz="2000" dirty="0" err="1"/>
              <a:t>Ri</a:t>
            </a:r>
            <a:r>
              <a:rPr lang="en-US" sz="2000" dirty="0"/>
              <a:t> </a:t>
            </a:r>
            <a:r>
              <a:rPr lang="ru-RU" sz="2000" dirty="0" err="1"/>
              <a:t>мақаласының</a:t>
            </a:r>
            <a:r>
              <a:rPr lang="ru-RU" sz="2000" dirty="0"/>
              <a:t> авторы </a:t>
            </a:r>
            <a:r>
              <a:rPr lang="ru-RU" sz="2000" dirty="0" err="1"/>
              <a:t>болса</a:t>
            </a:r>
            <a:r>
              <a:rPr lang="ru-RU" sz="2000" dirty="0"/>
              <a:t>, </a:t>
            </a:r>
            <a:r>
              <a:rPr lang="ru-RU" sz="2000" dirty="0" err="1"/>
              <a:t>онда</a:t>
            </a:r>
            <a:r>
              <a:rPr lang="ru-RU" sz="2000" dirty="0"/>
              <a:t> </a:t>
            </a:r>
            <a:r>
              <a:rPr lang="en-US" sz="2000" dirty="0"/>
              <a:t>Ci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 err="1"/>
              <a:t>Ck</a:t>
            </a:r>
            <a:r>
              <a:rPr lang="en-US" sz="2000" dirty="0"/>
              <a:t> </a:t>
            </a:r>
            <a:r>
              <a:rPr lang="ru-RU" sz="2000" dirty="0" err="1"/>
              <a:t>бірлескен</a:t>
            </a:r>
            <a:r>
              <a:rPr lang="ru-RU" sz="2000" dirty="0"/>
              <a:t> </a:t>
            </a:r>
            <a:r>
              <a:rPr lang="ru-RU" sz="2000" dirty="0" err="1"/>
              <a:t>авторлар</a:t>
            </a:r>
            <a:r>
              <a:rPr lang="ru-RU" sz="2000" dirty="0"/>
              <a:t> </a:t>
            </a:r>
            <a:r>
              <a:rPr lang="ru-RU" sz="2000" dirty="0" err="1"/>
              <a:t>сияқты</a:t>
            </a:r>
            <a:r>
              <a:rPr lang="ru-RU" sz="2000" dirty="0"/>
              <a:t> </a:t>
            </a:r>
            <a:r>
              <a:rPr lang="ru-RU" sz="2000" dirty="0" err="1"/>
              <a:t>жалпы</a:t>
            </a:r>
            <a:r>
              <a:rPr lang="ru-RU" sz="2000" dirty="0"/>
              <a:t> </a:t>
            </a:r>
            <a:r>
              <a:rPr lang="ru-RU" sz="2000" dirty="0" err="1"/>
              <a:t>ережелерді</a:t>
            </a:r>
            <a:r>
              <a:rPr lang="ru-RU" sz="2000" dirty="0"/>
              <a:t> </a:t>
            </a:r>
            <a:r>
              <a:rPr lang="ru-RU" sz="2000" dirty="0" err="1"/>
              <a:t>орнатуға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.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онтологияға</a:t>
            </a:r>
            <a:r>
              <a:rPr lang="ru-RU" sz="2000" dirty="0"/>
              <a:t> </a:t>
            </a:r>
            <a:r>
              <a:rPr lang="ru-RU" sz="2000" dirty="0" err="1"/>
              <a:t>концепциялардың</a:t>
            </a:r>
            <a:r>
              <a:rPr lang="ru-RU" sz="2000" dirty="0"/>
              <a:t> </a:t>
            </a:r>
            <a:r>
              <a:rPr lang="ru-RU" sz="2000" dirty="0" err="1"/>
              <a:t>нақты</a:t>
            </a:r>
            <a:r>
              <a:rPr lang="ru-RU" sz="2000" dirty="0"/>
              <a:t> </a:t>
            </a:r>
            <a:r>
              <a:rPr lang="ru-RU" sz="2000" dirty="0" err="1"/>
              <a:t>инстанцияларын</a:t>
            </a:r>
            <a:r>
              <a:rPr lang="ru-RU" sz="2000" dirty="0"/>
              <a:t> </a:t>
            </a:r>
            <a:r>
              <a:rPr lang="ru-RU" sz="2000" dirty="0" err="1"/>
              <a:t>қосуға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, </a:t>
            </a:r>
            <a:r>
              <a:rPr lang="ru-RU" sz="2000" dirty="0" err="1"/>
              <a:t>мысалы</a:t>
            </a:r>
            <a:r>
              <a:rPr lang="ru-RU" sz="2000" dirty="0"/>
              <a:t>, «</a:t>
            </a:r>
            <a:r>
              <a:rPr lang="ru-RU" sz="2000" dirty="0" err="1"/>
              <a:t>қала</a:t>
            </a:r>
            <a:r>
              <a:rPr lang="ru-RU" sz="2000" dirty="0"/>
              <a:t>» </a:t>
            </a:r>
            <a:r>
              <a:rPr lang="ru-RU" sz="2000" dirty="0" err="1"/>
              <a:t>ұғымы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инстанция «Алматы»,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нақты</a:t>
            </a:r>
            <a:r>
              <a:rPr lang="ru-RU" sz="2000" dirty="0"/>
              <a:t> объект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білім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онтологияны</a:t>
            </a:r>
            <a:r>
              <a:rPr lang="ru-RU" sz="2000" dirty="0"/>
              <a:t> </a:t>
            </a:r>
            <a:r>
              <a:rPr lang="ru-RU" sz="2000" dirty="0" err="1"/>
              <a:t>толықтырады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7539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CBE10D-D04D-400F-B709-F8B53DF8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215" y="298939"/>
            <a:ext cx="9601200" cy="1084385"/>
          </a:xfrm>
        </p:spPr>
        <p:txBody>
          <a:bodyPr/>
          <a:lstStyle/>
          <a:p>
            <a:pPr algn="ctr"/>
            <a:r>
              <a:rPr lang="ru-RU" sz="3200" dirty="0" err="1"/>
              <a:t>Онтологияны</a:t>
            </a:r>
            <a:r>
              <a:rPr lang="ru-RU" sz="3200" dirty="0"/>
              <a:t> </a:t>
            </a:r>
            <a:r>
              <a:rPr lang="ru-RU" sz="3200" dirty="0" err="1"/>
              <a:t>қолданатын</a:t>
            </a:r>
            <a:r>
              <a:rPr lang="ru-RU" sz="3200" dirty="0"/>
              <a:t> </a:t>
            </a:r>
            <a:r>
              <a:rPr lang="ru-RU" sz="3200" dirty="0" err="1"/>
              <a:t>іздеу</a:t>
            </a:r>
            <a:r>
              <a:rPr lang="ru-RU" sz="3200" dirty="0"/>
              <a:t> </a:t>
            </a:r>
            <a:r>
              <a:rPr lang="ru-RU" sz="3200" dirty="0" smtClean="0"/>
              <a:t> </a:t>
            </a:r>
            <a:r>
              <a:rPr lang="ru-RU" sz="3200" dirty="0" err="1" smtClean="0"/>
              <a:t>жүйесінің</a:t>
            </a:r>
            <a:r>
              <a:rPr lang="ru-RU" sz="3200" dirty="0" smtClean="0"/>
              <a:t> </a:t>
            </a:r>
            <a:r>
              <a:rPr lang="ru-RU" sz="3200" dirty="0" err="1"/>
              <a:t>архитектурасы</a:t>
            </a:r>
            <a:endParaRPr lang="ru-RU" sz="32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FC4ACF0D-1D38-429B-8B32-A7DC51B96BE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2592" y="2226265"/>
            <a:ext cx="7585656" cy="373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522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A5E031-6878-4B7E-9129-10ECC5029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Тәжірибеде</a:t>
            </a:r>
            <a:r>
              <a:rPr lang="ru-RU" dirty="0"/>
              <a:t> </a:t>
            </a:r>
            <a:r>
              <a:rPr lang="ru-RU" dirty="0" err="1"/>
              <a:t>онтологияның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кезеңдерді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онтологиядағы</a:t>
            </a:r>
            <a:r>
              <a:rPr lang="ru-RU" dirty="0" smtClean="0"/>
              <a:t> </a:t>
            </a:r>
            <a:r>
              <a:rPr lang="ru-RU" dirty="0" err="1"/>
              <a:t>сыныптарды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класстардың</a:t>
            </a:r>
            <a:r>
              <a:rPr lang="ru-RU" dirty="0" smtClean="0"/>
              <a:t> </a:t>
            </a:r>
            <a:r>
              <a:rPr lang="ru-RU" dirty="0" err="1"/>
              <a:t>таксономиялық</a:t>
            </a:r>
            <a:r>
              <a:rPr lang="ru-RU" dirty="0"/>
              <a:t> </a:t>
            </a:r>
            <a:r>
              <a:rPr lang="ru-RU" dirty="0" err="1"/>
              <a:t>иерархияда</a:t>
            </a:r>
            <a:r>
              <a:rPr lang="ru-RU" dirty="0"/>
              <a:t> </a:t>
            </a:r>
            <a:r>
              <a:rPr lang="ru-RU" dirty="0" err="1"/>
              <a:t>орналасуы</a:t>
            </a:r>
            <a:r>
              <a:rPr lang="ru-RU" dirty="0"/>
              <a:t> (</a:t>
            </a:r>
            <a:r>
              <a:rPr lang="ru-RU" dirty="0" err="1"/>
              <a:t>ішкі</a:t>
            </a:r>
            <a:r>
              <a:rPr lang="ru-RU" dirty="0"/>
              <a:t> класс - суперкласс), </a:t>
            </a:r>
            <a:r>
              <a:rPr lang="ru-RU" dirty="0" err="1"/>
              <a:t>т.б</a:t>
            </a:r>
            <a:r>
              <a:rPr lang="ru-RU" dirty="0"/>
              <a:t>. классификация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мүмкін</a:t>
            </a:r>
            <a:r>
              <a:rPr lang="ru-RU" dirty="0" smtClean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қасиеттерді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осы </a:t>
            </a:r>
            <a:r>
              <a:rPr lang="ru-RU" dirty="0" err="1"/>
              <a:t>қасиеттердің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мәндерін</a:t>
            </a:r>
            <a:r>
              <a:rPr lang="ru-RU" dirty="0"/>
              <a:t> </a:t>
            </a:r>
            <a:r>
              <a:rPr lang="ru-RU" dirty="0" err="1"/>
              <a:t>сипаттау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қатынастар</a:t>
            </a:r>
            <a:r>
              <a:rPr lang="ru-RU" dirty="0" smtClean="0"/>
              <a:t> </a:t>
            </a:r>
            <a:r>
              <a:rPr lang="ru-RU" dirty="0"/>
              <a:t>мен </a:t>
            </a:r>
            <a:r>
              <a:rPr lang="ru-RU" dirty="0" err="1"/>
              <a:t>ережелерді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сыныптар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шектеулерді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сынып</a:t>
            </a:r>
            <a:r>
              <a:rPr lang="ru-RU" dirty="0" smtClean="0"/>
              <a:t> </a:t>
            </a:r>
            <a:r>
              <a:rPr lang="ru-RU" dirty="0" err="1"/>
              <a:t>даналарының</a:t>
            </a:r>
            <a:r>
              <a:rPr lang="ru-RU" dirty="0"/>
              <a:t> </a:t>
            </a:r>
            <a:r>
              <a:rPr lang="ru-RU" dirty="0" err="1"/>
              <a:t>мәндерін</a:t>
            </a:r>
            <a:r>
              <a:rPr lang="ru-RU" dirty="0"/>
              <a:t> </a:t>
            </a:r>
            <a:r>
              <a:rPr lang="ru-RU" dirty="0" err="1"/>
              <a:t>толтыру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564059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8E1E7B-2E87-4FF3-8F3F-2C35BCD32914}">
  <ds:schemaRefs>
    <ds:schemaRef ds:uri="http://purl.org/dc/terms/"/>
    <ds:schemaRef ds:uri="fb0879af-3eba-417a-a55a-ffe6dcd6ca77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6dc4bcd6-49db-4c07-9060-8acfc67cef9f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560</Words>
  <Application>Microsoft Office PowerPoint</Application>
  <PresentationFormat>Произвольный</PresentationFormat>
  <Paragraphs>40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tf22874644</vt:lpstr>
      <vt:lpstr>Тілдік ресурстар</vt:lpstr>
      <vt:lpstr>Презентация PowerPoint</vt:lpstr>
      <vt:lpstr>Семантикалық веб-технологиялық стек</vt:lpstr>
      <vt:lpstr>Презентация PowerPoint</vt:lpstr>
      <vt:lpstr>Презентация PowerPoint</vt:lpstr>
      <vt:lpstr>Презентация PowerPoint</vt:lpstr>
      <vt:lpstr>Презентация PowerPoint</vt:lpstr>
      <vt:lpstr>Онтологияны қолданатын іздеу  жүйесінің архитектурасы</vt:lpstr>
      <vt:lpstr>Презентация PowerPoint</vt:lpstr>
      <vt:lpstr>Математикадағы онтология OWL Editor Protege</vt:lpstr>
      <vt:lpstr>Презентация PowerPoint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2021-11-07T18:30:49Z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